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444" r:id="rId2"/>
    <p:sldId id="664" r:id="rId3"/>
    <p:sldId id="650" r:id="rId4"/>
    <p:sldId id="653" r:id="rId5"/>
    <p:sldId id="654" r:id="rId6"/>
    <p:sldId id="655" r:id="rId7"/>
    <p:sldId id="656" r:id="rId8"/>
    <p:sldId id="657" r:id="rId9"/>
    <p:sldId id="659" r:id="rId10"/>
    <p:sldId id="652" r:id="rId11"/>
    <p:sldId id="660" r:id="rId12"/>
    <p:sldId id="661" r:id="rId13"/>
    <p:sldId id="662" r:id="rId14"/>
    <p:sldId id="663" r:id="rId15"/>
    <p:sldId id="658" r:id="rId16"/>
    <p:sldId id="645" r:id="rId17"/>
  </p:sldIdLst>
  <p:sldSz cx="9144000" cy="6858000" type="screen4x3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74"/>
  </p:normalViewPr>
  <p:slideViewPr>
    <p:cSldViewPr snapToGrid="0" snapToObjects="1">
      <p:cViewPr varScale="1">
        <p:scale>
          <a:sx n="94" d="100"/>
          <a:sy n="94" d="100"/>
        </p:scale>
        <p:origin x="41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69A02FB5-EDBF-6E4A-831A-A1C821156171}" type="datetimeFigureOut">
              <a:rPr lang="en-US" smtClean="0"/>
              <a:pPr/>
              <a:t>9/1/17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956FD0A-6E63-294C-B1E6-F38FD739B8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4017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721C3544-6E9C-3342-B064-48B552C70407}" type="datetimeFigureOut">
              <a:rPr lang="en-US" smtClean="0"/>
              <a:pPr/>
              <a:t>9/1/17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D7106F6E-2C3C-DD44-BB52-5BA2EC9363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96667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06F6E-2C3C-DD44-BB52-5BA2EC9363C0}" type="slidenum">
              <a:rPr lang="en-US" smtClean="0"/>
              <a:pPr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323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8238" y="2130425"/>
            <a:ext cx="7649961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729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4899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628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4899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115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4899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881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4899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06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4899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020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4899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4899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310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4899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330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4899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766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4899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1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28968" y="274638"/>
            <a:ext cx="7557832" cy="114300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none"/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8968" y="1600200"/>
            <a:ext cx="7557832" cy="452596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none"/>
        </p:style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8F875B-330E-A84E-A92A-6B305D3BFE3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iknowlation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253" y="6270492"/>
            <a:ext cx="3327260" cy="594448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 flipH="1">
            <a:off x="641866" y="274638"/>
            <a:ext cx="140714" cy="559287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849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51000"/>
          </a:blip>
          <a:stretch>
            <a:fillRect/>
          </a:stretch>
        </p:blipFill>
        <p:spPr>
          <a:xfrm>
            <a:off x="756999" y="409061"/>
            <a:ext cx="8238065" cy="54701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8238" y="1099767"/>
            <a:ext cx="7859512" cy="2547987"/>
          </a:xfr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74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74000"/>
                </a:schemeClr>
              </a:gs>
            </a:gsLst>
            <a:lin ang="16200000" scaled="0"/>
            <a:tileRect/>
          </a:gradFill>
        </p:spPr>
        <p:txBody>
          <a:bodyPr>
            <a:normAutofit/>
          </a:bodyPr>
          <a:lstStyle/>
          <a:p>
            <a:r>
              <a:rPr lang="en-US" sz="4900" dirty="0" smtClean="0"/>
              <a:t>Machine </a:t>
            </a:r>
            <a:r>
              <a:rPr lang="en-US" sz="4900" dirty="0" smtClean="0"/>
              <a:t>Learning Workshop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gradFill flip="none" rotWithShape="1">
            <a:gsLst>
              <a:gs pos="0">
                <a:schemeClr val="accent1">
                  <a:tint val="50000"/>
                  <a:satMod val="300000"/>
                  <a:alpha val="39000"/>
                </a:schemeClr>
              </a:gs>
              <a:gs pos="35000">
                <a:schemeClr val="accent1">
                  <a:tint val="37000"/>
                  <a:satMod val="300000"/>
                  <a:alpha val="39000"/>
                </a:schemeClr>
              </a:gs>
              <a:gs pos="100000">
                <a:schemeClr val="accent1">
                  <a:tint val="15000"/>
                  <a:satMod val="350000"/>
                  <a:alpha val="39000"/>
                </a:schemeClr>
              </a:gs>
            </a:gsLst>
            <a:lin ang="16200000" scaled="1"/>
            <a:tileRect/>
          </a:gradFill>
        </p:spPr>
        <p:txBody>
          <a:bodyPr>
            <a:normAutofit/>
          </a:bodyPr>
          <a:lstStyle/>
          <a:p>
            <a:r>
              <a:rPr lang="en-US" sz="3000" dirty="0" err="1" smtClean="0">
                <a:solidFill>
                  <a:srgbClr val="000000"/>
                </a:solidFill>
              </a:rPr>
              <a:t>www.iknowlation.com</a:t>
            </a:r>
            <a:endParaRPr lang="en-US" sz="3000" dirty="0" smtClean="0">
              <a:solidFill>
                <a:srgbClr val="000000"/>
              </a:solidFill>
            </a:endParaRPr>
          </a:p>
          <a:p>
            <a:endParaRPr lang="en-US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419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914400" y="228600"/>
            <a:ext cx="7772400" cy="609600"/>
          </a:xfrm>
          <a:prstGeom prst="rect">
            <a:avLst/>
          </a:prstGeom>
          <a:gradFill rotWithShape="1"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r>
              <a:rPr lang="en-US" altLang="x-none" sz="3200" dirty="0" smtClean="0"/>
              <a:t>Getting help</a:t>
            </a:r>
            <a:endParaRPr lang="de-DE" altLang="zh-TW" sz="3200" dirty="0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07493" y="1105468"/>
            <a:ext cx="8336507" cy="38164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kumimoji="0" lang="en-US" altLang="x-none" sz="3200" dirty="0"/>
              <a:t>Details about a specific command whose name you know (input arguments, options, algorithm, results):</a:t>
            </a:r>
          </a:p>
          <a:p>
            <a:endParaRPr kumimoji="0" lang="en-US" altLang="x-none" sz="3200" dirty="0"/>
          </a:p>
          <a:p>
            <a:r>
              <a:rPr kumimoji="0" lang="en-US" altLang="x-none" sz="3200" dirty="0"/>
              <a:t>&gt;? </a:t>
            </a:r>
            <a:r>
              <a:rPr lang="en-US" altLang="x-none" sz="3200" dirty="0" smtClean="0"/>
              <a:t>&lt;command&gt;</a:t>
            </a:r>
            <a:endParaRPr kumimoji="0" lang="en-US" altLang="x-none" sz="3200" dirty="0"/>
          </a:p>
          <a:p>
            <a:r>
              <a:rPr kumimoji="0" lang="en-US" altLang="x-none" sz="3200" dirty="0"/>
              <a:t>or </a:t>
            </a:r>
          </a:p>
          <a:p>
            <a:r>
              <a:rPr kumimoji="0" lang="en-US" altLang="x-none" sz="3200" dirty="0"/>
              <a:t>&gt;help</a:t>
            </a:r>
            <a:r>
              <a:rPr kumimoji="0" lang="en-US" altLang="x-none" sz="3200" dirty="0" smtClean="0"/>
              <a:t>(</a:t>
            </a:r>
            <a:r>
              <a:rPr lang="en-US" altLang="x-none" sz="3200" dirty="0"/>
              <a:t>&lt;command</a:t>
            </a:r>
            <a:r>
              <a:rPr lang="en-US" altLang="x-none" sz="3200" dirty="0" smtClean="0"/>
              <a:t>&gt;</a:t>
            </a:r>
            <a:r>
              <a:rPr kumimoji="0" lang="en-US" altLang="x-none" sz="3200" dirty="0" smtClean="0"/>
              <a:t>)</a:t>
            </a:r>
            <a:endParaRPr kumimoji="0" lang="en-US" altLang="x-none" sz="3200" dirty="0"/>
          </a:p>
          <a:p>
            <a:endParaRPr kumimoji="0" lang="zh-TW" altLang="de-DE" dirty="0"/>
          </a:p>
        </p:txBody>
      </p:sp>
    </p:spTree>
    <p:extLst>
      <p:ext uri="{BB962C8B-B14F-4D97-AF65-F5344CB8AC3E}">
        <p14:creationId xmlns:p14="http://schemas.microsoft.com/office/powerpoint/2010/main" val="995310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228600"/>
            <a:ext cx="7772400" cy="609600"/>
          </a:xfrm>
        </p:spPr>
        <p:txBody>
          <a:bodyPr/>
          <a:lstStyle/>
          <a:p>
            <a:r>
              <a:rPr lang="en-US" altLang="x-none" sz="2800" dirty="0" err="1"/>
              <a:t>lapply</a:t>
            </a:r>
            <a:r>
              <a:rPr lang="en-US" altLang="x-none" sz="2800" dirty="0"/>
              <a:t>, </a:t>
            </a:r>
            <a:r>
              <a:rPr lang="en-US" altLang="x-none" sz="2800" dirty="0" err="1"/>
              <a:t>sapply</a:t>
            </a:r>
            <a:r>
              <a:rPr lang="en-US" altLang="x-none" sz="2800" dirty="0"/>
              <a:t>, apply</a:t>
            </a:r>
            <a:endParaRPr lang="de-DE" altLang="zh-TW" sz="3200" dirty="0"/>
          </a:p>
        </p:txBody>
      </p:sp>
      <p:sp>
        <p:nvSpPr>
          <p:cNvPr id="35843" name="Rectangle 3"/>
          <p:cNvSpPr>
            <a:spLocks noChangeArrowheads="1"/>
          </p:cNvSpPr>
          <p:nvPr/>
        </p:nvSpPr>
        <p:spPr bwMode="auto">
          <a:xfrm>
            <a:off x="801806" y="843887"/>
            <a:ext cx="8610600" cy="5508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187325" indent="-187325"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1pPr>
            <a:lvl2pPr marL="565150" indent="-177800"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2pPr>
            <a:lvl3pPr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3pPr>
            <a:lvl4pPr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4pPr>
            <a:lvl5pPr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9pPr>
          </a:lstStyle>
          <a:p>
            <a:pPr>
              <a:buFontTx/>
              <a:buChar char="•"/>
            </a:pPr>
            <a:r>
              <a:rPr kumimoji="0" lang="en-US" altLang="x-none" dirty="0"/>
              <a:t>When the same or similar tasks need to be performed multiple times for all elements of a list or for all columns of an array. </a:t>
            </a:r>
            <a:endParaRPr kumimoji="0" lang="en-US" altLang="x-none" sz="2000" dirty="0"/>
          </a:p>
          <a:p>
            <a:pPr lvl="1">
              <a:buFontTx/>
              <a:buChar char="•"/>
            </a:pPr>
            <a:r>
              <a:rPr kumimoji="0" lang="en-US" altLang="x-none" sz="2000" dirty="0"/>
              <a:t>May be easier and faster than “for” loops</a:t>
            </a:r>
          </a:p>
          <a:p>
            <a:pPr>
              <a:buFontTx/>
              <a:buChar char="•"/>
            </a:pPr>
            <a:r>
              <a:rPr kumimoji="0" lang="en-US" altLang="x-none" dirty="0" err="1"/>
              <a:t>lapply</a:t>
            </a:r>
            <a:r>
              <a:rPr kumimoji="0" lang="en-US" altLang="x-none" dirty="0"/>
              <a:t>(li, </a:t>
            </a:r>
            <a:r>
              <a:rPr kumimoji="0" lang="en-US" altLang="x-none" i="1" dirty="0"/>
              <a:t>function</a:t>
            </a:r>
            <a:r>
              <a:rPr kumimoji="0" lang="en-US" altLang="x-none" dirty="0"/>
              <a:t> )</a:t>
            </a:r>
          </a:p>
          <a:p>
            <a:pPr lvl="1">
              <a:buFontTx/>
              <a:buChar char="•"/>
            </a:pPr>
            <a:r>
              <a:rPr kumimoji="0" lang="en-US" altLang="x-none" dirty="0"/>
              <a:t>To each element of the list li, the function </a:t>
            </a:r>
            <a:r>
              <a:rPr kumimoji="0" lang="en-US" altLang="x-none" i="1" dirty="0"/>
              <a:t>function</a:t>
            </a:r>
            <a:r>
              <a:rPr kumimoji="0" lang="en-US" altLang="x-none" dirty="0"/>
              <a:t> is applied. </a:t>
            </a:r>
          </a:p>
          <a:p>
            <a:pPr lvl="1">
              <a:buFontTx/>
              <a:buChar char="•"/>
            </a:pPr>
            <a:r>
              <a:rPr kumimoji="0" lang="en-US" altLang="x-none" dirty="0"/>
              <a:t>The result is a list whose elements are the individual </a:t>
            </a:r>
            <a:r>
              <a:rPr kumimoji="0" lang="en-US" altLang="x-none" i="1" dirty="0"/>
              <a:t>function</a:t>
            </a:r>
            <a:r>
              <a:rPr kumimoji="0" lang="en-US" altLang="x-none" dirty="0"/>
              <a:t> results.</a:t>
            </a:r>
          </a:p>
          <a:p>
            <a:pPr>
              <a:buFont typeface="Wingdings" charset="2"/>
              <a:buNone/>
            </a:pPr>
            <a:r>
              <a:rPr kumimoji="0" lang="en-US" altLang="x-none" dirty="0"/>
              <a:t>&gt; li = list("</a:t>
            </a:r>
            <a:r>
              <a:rPr kumimoji="0" lang="en-US" altLang="x-none" dirty="0" err="1"/>
              <a:t>klaus</a:t>
            </a:r>
            <a:r>
              <a:rPr kumimoji="0" lang="en-US" altLang="x-none" dirty="0"/>
              <a:t>","martin","</a:t>
            </a:r>
            <a:r>
              <a:rPr kumimoji="0" lang="en-US" altLang="x-none" dirty="0" err="1"/>
              <a:t>georg</a:t>
            </a:r>
            <a:r>
              <a:rPr kumimoji="0" lang="en-US" altLang="x-none" dirty="0"/>
              <a:t>")</a:t>
            </a:r>
          </a:p>
          <a:p>
            <a:pPr>
              <a:buFont typeface="Wingdings" charset="2"/>
              <a:buNone/>
            </a:pPr>
            <a:r>
              <a:rPr kumimoji="0" lang="en-US" altLang="x-none" dirty="0"/>
              <a:t>&gt; </a:t>
            </a:r>
            <a:r>
              <a:rPr kumimoji="0" lang="en-US" altLang="x-none" dirty="0" err="1"/>
              <a:t>lapply</a:t>
            </a:r>
            <a:r>
              <a:rPr kumimoji="0" lang="en-US" altLang="x-none" dirty="0"/>
              <a:t>(li, </a:t>
            </a:r>
            <a:r>
              <a:rPr kumimoji="0" lang="en-US" altLang="x-none" dirty="0" err="1"/>
              <a:t>toupper</a:t>
            </a:r>
            <a:r>
              <a:rPr kumimoji="0" lang="en-US" altLang="x-none" dirty="0"/>
              <a:t>)</a:t>
            </a:r>
          </a:p>
          <a:p>
            <a:pPr>
              <a:buFont typeface="Wingdings" charset="2"/>
              <a:buNone/>
            </a:pPr>
            <a:r>
              <a:rPr kumimoji="0" lang="en-US" altLang="x-none" dirty="0"/>
              <a:t>&gt; [[1]]</a:t>
            </a:r>
          </a:p>
          <a:p>
            <a:pPr>
              <a:buFont typeface="Wingdings" charset="2"/>
              <a:buNone/>
            </a:pPr>
            <a:r>
              <a:rPr kumimoji="0" lang="en-US" altLang="x-none" dirty="0"/>
              <a:t>&gt; [1] "KLAUS"</a:t>
            </a:r>
          </a:p>
          <a:p>
            <a:pPr>
              <a:buFont typeface="Wingdings" charset="2"/>
              <a:buNone/>
            </a:pPr>
            <a:r>
              <a:rPr kumimoji="0" lang="en-US" altLang="x-none" dirty="0"/>
              <a:t>&gt; [[2]]</a:t>
            </a:r>
          </a:p>
          <a:p>
            <a:pPr>
              <a:buFont typeface="Wingdings" charset="2"/>
              <a:buNone/>
            </a:pPr>
            <a:r>
              <a:rPr kumimoji="0" lang="en-US" altLang="x-none" dirty="0"/>
              <a:t>&gt; [1] "MARTIN"</a:t>
            </a:r>
          </a:p>
          <a:p>
            <a:pPr>
              <a:buFont typeface="Wingdings" charset="2"/>
              <a:buNone/>
            </a:pPr>
            <a:r>
              <a:rPr kumimoji="0" lang="en-US" altLang="x-none" dirty="0"/>
              <a:t>&gt; [[3]]</a:t>
            </a:r>
          </a:p>
          <a:p>
            <a:pPr>
              <a:buFont typeface="Wingdings" charset="2"/>
              <a:buNone/>
            </a:pPr>
            <a:r>
              <a:rPr kumimoji="0" lang="en-US" altLang="x-none" dirty="0"/>
              <a:t>&gt; [1] "GEORG"</a:t>
            </a:r>
          </a:p>
        </p:txBody>
      </p:sp>
    </p:spTree>
    <p:extLst>
      <p:ext uri="{BB962C8B-B14F-4D97-AF65-F5344CB8AC3E}">
        <p14:creationId xmlns:p14="http://schemas.microsoft.com/office/powerpoint/2010/main" val="979761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868907" y="133065"/>
            <a:ext cx="7772400" cy="609600"/>
          </a:xfrm>
        </p:spPr>
        <p:txBody>
          <a:bodyPr/>
          <a:lstStyle/>
          <a:p>
            <a:r>
              <a:rPr lang="en-US" altLang="x-none" sz="3200" dirty="0" err="1"/>
              <a:t>lapply</a:t>
            </a:r>
            <a:r>
              <a:rPr lang="en-US" altLang="x-none" sz="3200" dirty="0"/>
              <a:t>, </a:t>
            </a:r>
            <a:r>
              <a:rPr lang="en-US" altLang="x-none" sz="3200" dirty="0" err="1"/>
              <a:t>sapply</a:t>
            </a:r>
            <a:r>
              <a:rPr lang="en-US" altLang="x-none" sz="3200" dirty="0"/>
              <a:t>, apply</a:t>
            </a:r>
            <a:endParaRPr lang="de-DE" altLang="zh-TW" sz="3200" dirty="0"/>
          </a:p>
        </p:txBody>
      </p:sp>
      <p:sp>
        <p:nvSpPr>
          <p:cNvPr id="36867" name="Rectangle 3"/>
          <p:cNvSpPr>
            <a:spLocks noChangeArrowheads="1"/>
          </p:cNvSpPr>
          <p:nvPr/>
        </p:nvSpPr>
        <p:spPr bwMode="auto">
          <a:xfrm>
            <a:off x="1006522" y="1015621"/>
            <a:ext cx="8610600" cy="55399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x-none" sz="2400" dirty="0" err="1"/>
              <a:t>sapply</a:t>
            </a:r>
            <a:r>
              <a:rPr kumimoji="0" lang="en-US" altLang="x-none" sz="2400" dirty="0"/>
              <a:t>( li, </a:t>
            </a:r>
            <a:r>
              <a:rPr kumimoji="0" lang="en-US" altLang="x-none" sz="2400" dirty="0" err="1"/>
              <a:t>fct</a:t>
            </a:r>
            <a:r>
              <a:rPr kumimoji="0" lang="en-US" altLang="x-none" sz="2400" dirty="0"/>
              <a:t> )</a:t>
            </a:r>
          </a:p>
          <a:p>
            <a:r>
              <a:rPr kumimoji="0" lang="en-US" altLang="x-none" sz="2400" dirty="0"/>
              <a:t>Like apply, but tries to simplify the result, by converting it into a vector or array of appropriate size</a:t>
            </a:r>
          </a:p>
          <a:p>
            <a:endParaRPr kumimoji="0" lang="en-US" altLang="x-none" sz="2400" dirty="0"/>
          </a:p>
          <a:p>
            <a:r>
              <a:rPr kumimoji="0" lang="en-US" altLang="x-none" sz="2400" dirty="0"/>
              <a:t>&gt; li = list("</a:t>
            </a:r>
            <a:r>
              <a:rPr kumimoji="0" lang="en-US" altLang="x-none" sz="2400" dirty="0" err="1"/>
              <a:t>klaus</a:t>
            </a:r>
            <a:r>
              <a:rPr kumimoji="0" lang="en-US" altLang="x-none" sz="2400" dirty="0"/>
              <a:t>","martin","</a:t>
            </a:r>
            <a:r>
              <a:rPr kumimoji="0" lang="en-US" altLang="x-none" sz="2400" dirty="0" err="1"/>
              <a:t>georg</a:t>
            </a:r>
            <a:r>
              <a:rPr kumimoji="0" lang="en-US" altLang="x-none" sz="2400" dirty="0"/>
              <a:t>")</a:t>
            </a:r>
          </a:p>
          <a:p>
            <a:pPr>
              <a:buFont typeface="Wingdings" charset="2"/>
              <a:buNone/>
            </a:pPr>
            <a:r>
              <a:rPr kumimoji="0" lang="en-US" altLang="x-none" sz="2400" dirty="0"/>
              <a:t>&gt; </a:t>
            </a:r>
            <a:r>
              <a:rPr kumimoji="0" lang="en-US" altLang="x-none" sz="2400" dirty="0" err="1"/>
              <a:t>sapply</a:t>
            </a:r>
            <a:r>
              <a:rPr kumimoji="0" lang="en-US" altLang="x-none" sz="2400" dirty="0"/>
              <a:t>(li, </a:t>
            </a:r>
            <a:r>
              <a:rPr kumimoji="0" lang="en-US" altLang="x-none" sz="2400" dirty="0" err="1"/>
              <a:t>toupper</a:t>
            </a:r>
            <a:r>
              <a:rPr kumimoji="0" lang="en-US" altLang="x-none" sz="2400" dirty="0"/>
              <a:t>)</a:t>
            </a:r>
          </a:p>
          <a:p>
            <a:pPr>
              <a:buFont typeface="Wingdings" charset="2"/>
              <a:buNone/>
            </a:pPr>
            <a:r>
              <a:rPr kumimoji="0" lang="en-US" altLang="x-none" sz="2400" dirty="0"/>
              <a:t>[1] "KLAUS"  "MARTIN" "GEORG" </a:t>
            </a:r>
          </a:p>
          <a:p>
            <a:pPr>
              <a:buFont typeface="Wingdings" charset="2"/>
              <a:buNone/>
            </a:pPr>
            <a:endParaRPr kumimoji="0" lang="en-US" altLang="x-none" sz="2400" dirty="0"/>
          </a:p>
          <a:p>
            <a:pPr>
              <a:buFont typeface="Wingdings" charset="2"/>
              <a:buNone/>
            </a:pPr>
            <a:r>
              <a:rPr kumimoji="0" lang="en-US" altLang="x-none" sz="2400" dirty="0"/>
              <a:t>&gt; </a:t>
            </a:r>
            <a:r>
              <a:rPr kumimoji="0" lang="en-US" altLang="x-none" sz="2400" dirty="0" err="1"/>
              <a:t>fct</a:t>
            </a:r>
            <a:r>
              <a:rPr kumimoji="0" lang="en-US" altLang="x-none" sz="2400" dirty="0"/>
              <a:t> = function(x) { return(c(x, x*x, x*x*x)) }</a:t>
            </a:r>
          </a:p>
          <a:p>
            <a:pPr>
              <a:buFont typeface="Wingdings" charset="2"/>
              <a:buNone/>
            </a:pPr>
            <a:r>
              <a:rPr kumimoji="0" lang="en-US" altLang="x-none" sz="2400" dirty="0"/>
              <a:t>&gt; </a:t>
            </a:r>
            <a:r>
              <a:rPr kumimoji="0" lang="en-US" altLang="x-none" sz="2400" dirty="0" err="1"/>
              <a:t>sapply</a:t>
            </a:r>
            <a:r>
              <a:rPr kumimoji="0" lang="en-US" altLang="x-none" sz="2400" dirty="0"/>
              <a:t>(1:5, </a:t>
            </a:r>
            <a:r>
              <a:rPr kumimoji="0" lang="en-US" altLang="x-none" sz="2400" dirty="0" err="1"/>
              <a:t>fct</a:t>
            </a:r>
            <a:r>
              <a:rPr kumimoji="0" lang="en-US" altLang="x-none" sz="2400" dirty="0"/>
              <a:t>)</a:t>
            </a:r>
          </a:p>
          <a:p>
            <a:pPr>
              <a:buFont typeface="Wingdings" charset="2"/>
              <a:buNone/>
            </a:pPr>
            <a:r>
              <a:rPr kumimoji="0" lang="en-US" altLang="x-none" sz="2400" dirty="0"/>
              <a:t>     [,1] [,2] [,3] [,4] [,5]</a:t>
            </a:r>
          </a:p>
          <a:p>
            <a:pPr>
              <a:buFont typeface="Wingdings" charset="2"/>
              <a:buNone/>
            </a:pPr>
            <a:r>
              <a:rPr kumimoji="0" lang="en-US" altLang="x-none" sz="2400" dirty="0"/>
              <a:t>[1,]    1    2    3    4    5</a:t>
            </a:r>
          </a:p>
          <a:p>
            <a:pPr>
              <a:buFont typeface="Wingdings" charset="2"/>
              <a:buNone/>
            </a:pPr>
            <a:r>
              <a:rPr kumimoji="0" lang="en-US" altLang="x-none" sz="2400" dirty="0"/>
              <a:t>[2,]    1    4    9   16   25</a:t>
            </a:r>
          </a:p>
          <a:p>
            <a:pPr>
              <a:buFont typeface="Wingdings" charset="2"/>
              <a:buNone/>
            </a:pPr>
            <a:r>
              <a:rPr kumimoji="0" lang="en-US" altLang="x-none" sz="2400" dirty="0"/>
              <a:t>[3,]    1    8   27   64  125</a:t>
            </a:r>
          </a:p>
          <a:p>
            <a:pPr>
              <a:buFont typeface="Wingdings" charset="2"/>
              <a:buNone/>
            </a:pPr>
            <a:endParaRPr kumimoji="0"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20904761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937146" y="0"/>
            <a:ext cx="7772400" cy="609600"/>
          </a:xfrm>
        </p:spPr>
        <p:txBody>
          <a:bodyPr/>
          <a:lstStyle/>
          <a:p>
            <a:r>
              <a:rPr lang="en-US" altLang="x-none" sz="3200" dirty="0"/>
              <a:t>apply</a:t>
            </a:r>
            <a:endParaRPr lang="de-DE" altLang="zh-TW" sz="3200" dirty="0"/>
          </a:p>
        </p:txBody>
      </p:sp>
      <p:sp>
        <p:nvSpPr>
          <p:cNvPr id="37891" name="Rectangle 3"/>
          <p:cNvSpPr>
            <a:spLocks noChangeArrowheads="1"/>
          </p:cNvSpPr>
          <p:nvPr/>
        </p:nvSpPr>
        <p:spPr bwMode="auto">
          <a:xfrm>
            <a:off x="937146" y="742666"/>
            <a:ext cx="8305800" cy="58477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x-none" sz="2800" dirty="0"/>
              <a:t>apply( </a:t>
            </a:r>
            <a:r>
              <a:rPr kumimoji="0" lang="en-US" altLang="x-none" sz="2800" dirty="0" err="1"/>
              <a:t>arr</a:t>
            </a:r>
            <a:r>
              <a:rPr kumimoji="0" lang="en-US" altLang="x-none" sz="2800" dirty="0"/>
              <a:t>, margin, </a:t>
            </a:r>
            <a:r>
              <a:rPr kumimoji="0" lang="en-US" altLang="x-none" sz="2800" dirty="0" err="1"/>
              <a:t>fct</a:t>
            </a:r>
            <a:r>
              <a:rPr kumimoji="0" lang="en-US" altLang="x-none" sz="2800" dirty="0"/>
              <a:t> )</a:t>
            </a:r>
          </a:p>
          <a:p>
            <a:r>
              <a:rPr kumimoji="0" lang="en-US" altLang="x-none" sz="2800" dirty="0"/>
              <a:t>Apply the function </a:t>
            </a:r>
            <a:r>
              <a:rPr kumimoji="0" lang="en-US" altLang="x-none" sz="2800" dirty="0" err="1"/>
              <a:t>fct</a:t>
            </a:r>
            <a:r>
              <a:rPr kumimoji="0" lang="en-US" altLang="x-none" sz="2800" dirty="0"/>
              <a:t> along some dimensions of the array </a:t>
            </a:r>
            <a:r>
              <a:rPr kumimoji="0" lang="en-US" altLang="x-none" sz="2800" dirty="0" err="1"/>
              <a:t>arr</a:t>
            </a:r>
            <a:r>
              <a:rPr kumimoji="0" lang="en-US" altLang="x-none" sz="2800" dirty="0"/>
              <a:t>, according to margin, and return a vector or array of the appropriate size.</a:t>
            </a:r>
          </a:p>
          <a:p>
            <a:r>
              <a:rPr kumimoji="0" lang="en-US" altLang="x-none" sz="2400" dirty="0"/>
              <a:t>&gt; x</a:t>
            </a:r>
          </a:p>
          <a:p>
            <a:r>
              <a:rPr kumimoji="0" lang="en-US" altLang="x-none" sz="2400" dirty="0"/>
              <a:t>     [,1] [,2] [,3]</a:t>
            </a:r>
          </a:p>
          <a:p>
            <a:r>
              <a:rPr kumimoji="0" lang="en-US" altLang="x-none" sz="2400" dirty="0"/>
              <a:t>[1,]    5    7    0</a:t>
            </a:r>
          </a:p>
          <a:p>
            <a:r>
              <a:rPr kumimoji="0" lang="en-US" altLang="x-none" sz="2400" dirty="0"/>
              <a:t>[2,]    7    9    8</a:t>
            </a:r>
          </a:p>
          <a:p>
            <a:r>
              <a:rPr kumimoji="0" lang="en-US" altLang="x-none" sz="2400" dirty="0"/>
              <a:t>[3,]    4    6    7</a:t>
            </a:r>
          </a:p>
          <a:p>
            <a:r>
              <a:rPr kumimoji="0" lang="en-US" altLang="x-none" sz="2400" dirty="0"/>
              <a:t>[4,]    6    3    5</a:t>
            </a:r>
          </a:p>
          <a:p>
            <a:r>
              <a:rPr kumimoji="0" lang="en-US" altLang="x-none" sz="2400" dirty="0"/>
              <a:t>&gt; apply(x, 1, sum)</a:t>
            </a:r>
          </a:p>
          <a:p>
            <a:r>
              <a:rPr kumimoji="0" lang="en-US" altLang="x-none" sz="2400" dirty="0"/>
              <a:t>[1] 12 24 17 14</a:t>
            </a:r>
          </a:p>
          <a:p>
            <a:r>
              <a:rPr kumimoji="0" lang="en-US" altLang="x-none" sz="2400" dirty="0"/>
              <a:t>&gt; apply(x, 2, sum)</a:t>
            </a:r>
          </a:p>
          <a:p>
            <a:r>
              <a:rPr kumimoji="0" lang="en-US" altLang="x-none" sz="2400" dirty="0"/>
              <a:t>[1] 22 25 20</a:t>
            </a:r>
            <a:r>
              <a:rPr kumimoji="0" lang="en-US" altLang="x-none" sz="2800" dirty="0"/>
              <a:t> </a:t>
            </a:r>
          </a:p>
          <a:p>
            <a:endParaRPr kumimoji="0"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1799566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>
          <a:xfrm>
            <a:off x="962166" y="242248"/>
            <a:ext cx="7772400" cy="609600"/>
          </a:xfrm>
        </p:spPr>
        <p:txBody>
          <a:bodyPr/>
          <a:lstStyle/>
          <a:p>
            <a:r>
              <a:rPr lang="en-US" altLang="x-none" sz="3200" dirty="0" smtClean="0"/>
              <a:t>importing </a:t>
            </a:r>
            <a:r>
              <a:rPr lang="en-US" altLang="x-none" sz="3200" dirty="0"/>
              <a:t>and exporting data</a:t>
            </a:r>
            <a:endParaRPr lang="de-DE" altLang="zh-TW" sz="3200" dirty="0"/>
          </a:p>
        </p:txBody>
      </p:sp>
      <p:sp>
        <p:nvSpPr>
          <p:cNvPr id="41987" name="Rectangle 3"/>
          <p:cNvSpPr>
            <a:spLocks noChangeArrowheads="1"/>
          </p:cNvSpPr>
          <p:nvPr/>
        </p:nvSpPr>
        <p:spPr bwMode="auto">
          <a:xfrm>
            <a:off x="965579" y="1232848"/>
            <a:ext cx="7768987" cy="483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kumimoji="0" lang="en-US" altLang="x-none" sz="2800" dirty="0"/>
              <a:t>There are many ways to get data into R and out of R. </a:t>
            </a:r>
          </a:p>
          <a:p>
            <a:endParaRPr kumimoji="0" lang="en-US" altLang="x-none" sz="2800" dirty="0"/>
          </a:p>
          <a:p>
            <a:r>
              <a:rPr kumimoji="0" lang="en-US" altLang="x-none" sz="2800" dirty="0"/>
              <a:t>Most programs (e.g. Excel), as well as humans, know how to deal with rectangular tables in the form of tab-delimited text files.</a:t>
            </a:r>
          </a:p>
          <a:p>
            <a:endParaRPr kumimoji="0" lang="en-US" altLang="x-none" sz="2800" dirty="0"/>
          </a:p>
          <a:p>
            <a:pPr>
              <a:buFont typeface="Wingdings" charset="2"/>
              <a:buNone/>
            </a:pPr>
            <a:r>
              <a:rPr kumimoji="0" lang="en-US" altLang="x-none" sz="2800" dirty="0"/>
              <a:t>&gt; x = </a:t>
            </a:r>
            <a:r>
              <a:rPr kumimoji="0" lang="en-US" altLang="x-none" sz="2800" dirty="0" err="1"/>
              <a:t>read.delim</a:t>
            </a:r>
            <a:r>
              <a:rPr kumimoji="0" lang="en-US" altLang="x-none" sz="2800" dirty="0"/>
              <a:t>(“</a:t>
            </a:r>
            <a:r>
              <a:rPr kumimoji="0" lang="en-US" altLang="x-none" sz="2800" dirty="0" err="1"/>
              <a:t>filename.txt</a:t>
            </a:r>
            <a:r>
              <a:rPr kumimoji="0" lang="en-US" altLang="x-none" sz="2800" dirty="0"/>
              <a:t>”) </a:t>
            </a:r>
          </a:p>
          <a:p>
            <a:pPr>
              <a:buFont typeface="Wingdings" charset="2"/>
              <a:buNone/>
            </a:pPr>
            <a:r>
              <a:rPr kumimoji="0" lang="en-US" altLang="x-none" sz="2800" dirty="0"/>
              <a:t>also: </a:t>
            </a:r>
            <a:r>
              <a:rPr kumimoji="0" lang="en-US" altLang="x-none" sz="2800" dirty="0" err="1"/>
              <a:t>read.table</a:t>
            </a:r>
            <a:r>
              <a:rPr kumimoji="0" lang="en-US" altLang="x-none" sz="2800" dirty="0"/>
              <a:t>, </a:t>
            </a:r>
            <a:r>
              <a:rPr kumimoji="0" lang="en-US" altLang="x-none" sz="2800" dirty="0" err="1"/>
              <a:t>read.csv</a:t>
            </a:r>
            <a:endParaRPr kumimoji="0" lang="en-US" altLang="x-none" sz="2800" dirty="0"/>
          </a:p>
          <a:p>
            <a:pPr>
              <a:buFont typeface="Wingdings" charset="2"/>
              <a:buNone/>
            </a:pPr>
            <a:endParaRPr kumimoji="0" lang="en-US" altLang="x-none" sz="2800" dirty="0"/>
          </a:p>
          <a:p>
            <a:pPr>
              <a:buFont typeface="Wingdings" charset="2"/>
              <a:buNone/>
            </a:pPr>
            <a:r>
              <a:rPr kumimoji="0" lang="en-US" altLang="x-none" sz="2800" dirty="0"/>
              <a:t>&gt; </a:t>
            </a:r>
            <a:r>
              <a:rPr kumimoji="0" lang="en-US" altLang="x-none" sz="2800" dirty="0" err="1"/>
              <a:t>write.table</a:t>
            </a:r>
            <a:r>
              <a:rPr kumimoji="0" lang="en-US" altLang="x-none" sz="2800" dirty="0"/>
              <a:t>(x, file=“</a:t>
            </a:r>
            <a:r>
              <a:rPr kumimoji="0" lang="en-US" altLang="x-none" sz="2800" dirty="0" err="1"/>
              <a:t>x.txt</a:t>
            </a:r>
            <a:r>
              <a:rPr kumimoji="0" lang="en-US" altLang="x-none" sz="2800" dirty="0"/>
              <a:t>”, </a:t>
            </a:r>
            <a:r>
              <a:rPr kumimoji="0" lang="en-US" altLang="x-none" sz="2800" dirty="0" err="1"/>
              <a:t>sep</a:t>
            </a:r>
            <a:r>
              <a:rPr kumimoji="0" lang="en-US" altLang="x-none" sz="2800" dirty="0"/>
              <a:t>=“\t”)</a:t>
            </a:r>
          </a:p>
          <a:p>
            <a:pPr>
              <a:buFont typeface="Wingdings" charset="2"/>
              <a:buChar char="Ø"/>
            </a:pPr>
            <a:endParaRPr kumimoji="0" lang="en-US" altLang="x-none" sz="2800" dirty="0"/>
          </a:p>
        </p:txBody>
      </p:sp>
    </p:spTree>
    <p:extLst>
      <p:ext uri="{BB962C8B-B14F-4D97-AF65-F5344CB8AC3E}">
        <p14:creationId xmlns:p14="http://schemas.microsoft.com/office/powerpoint/2010/main" val="1506323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962166" y="242248"/>
            <a:ext cx="7772400" cy="609600"/>
          </a:xfrm>
          <a:prstGeom prst="rect">
            <a:avLst/>
          </a:prstGeom>
          <a:gradFill rotWithShape="1"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r>
              <a:rPr lang="en-US" altLang="x-none" sz="3200" dirty="0" smtClean="0"/>
              <a:t>Missing data</a:t>
            </a:r>
            <a:endParaRPr lang="de-DE" altLang="zh-TW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1023583" y="1528549"/>
            <a:ext cx="648268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  <a:defRPr/>
            </a:pPr>
            <a:r>
              <a:rPr lang="en-US" sz="3200" dirty="0"/>
              <a:t>NAN (not a number)</a:t>
            </a:r>
          </a:p>
          <a:p>
            <a:pPr marL="457200" indent="-457200">
              <a:buFont typeface="Arial" charset="0"/>
              <a:buChar char="•"/>
              <a:defRPr/>
            </a:pPr>
            <a:r>
              <a:rPr lang="en-US" sz="3200" dirty="0"/>
              <a:t>NA (missing value)</a:t>
            </a:r>
          </a:p>
          <a:p>
            <a:pPr lvl="1">
              <a:defRPr/>
            </a:pPr>
            <a:r>
              <a:rPr lang="en-US" sz="3200" dirty="0"/>
              <a:t>Basic handling of missing values</a:t>
            </a:r>
          </a:p>
          <a:p>
            <a:pPr>
              <a:defRPr/>
            </a:pPr>
            <a:r>
              <a:rPr lang="en-US" sz="3200" dirty="0"/>
              <a:t>&gt; x</a:t>
            </a:r>
          </a:p>
          <a:p>
            <a:pPr>
              <a:defRPr/>
            </a:pPr>
            <a:r>
              <a:rPr lang="en-US" sz="3200" dirty="0"/>
              <a:t>[1]  1  2  3  4  5  6  7  8 NA</a:t>
            </a:r>
          </a:p>
          <a:p>
            <a:pPr>
              <a:defRPr/>
            </a:pPr>
            <a:r>
              <a:rPr lang="en-US" sz="3200" dirty="0"/>
              <a:t>&gt; mean(x)</a:t>
            </a:r>
          </a:p>
          <a:p>
            <a:pPr>
              <a:defRPr/>
            </a:pPr>
            <a:r>
              <a:rPr lang="en-US" sz="3200" dirty="0"/>
              <a:t>[1] NA</a:t>
            </a:r>
          </a:p>
          <a:p>
            <a:pPr>
              <a:defRPr/>
            </a:pPr>
            <a:r>
              <a:rPr lang="en-US" sz="3200" dirty="0"/>
              <a:t>&gt; mean(</a:t>
            </a:r>
            <a:r>
              <a:rPr lang="en-US" sz="3200" dirty="0" err="1"/>
              <a:t>x,na.rm</a:t>
            </a:r>
            <a:r>
              <a:rPr lang="en-US" sz="3200" dirty="0"/>
              <a:t>=TRUE)</a:t>
            </a:r>
          </a:p>
          <a:p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287633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181412" y="2668372"/>
            <a:ext cx="4967075" cy="14465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8800" dirty="0" smtClean="0"/>
              <a:t>Thank You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2414387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968" y="1994256"/>
            <a:ext cx="7557832" cy="1143000"/>
          </a:xfrm>
        </p:spPr>
        <p:txBody>
          <a:bodyPr/>
          <a:lstStyle/>
          <a:p>
            <a:r>
              <a:rPr lang="en-US" dirty="0" smtClean="0"/>
              <a:t>R Studio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804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x-none" dirty="0"/>
              <a:t>primitive (or: atomic) data types in R are</a:t>
            </a:r>
            <a:r>
              <a:rPr lang="en-US" altLang="x-none" dirty="0" smtClean="0"/>
              <a:t>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8F875B-330E-A84E-A92A-6B305D3BFE3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128968" y="1679392"/>
            <a:ext cx="7783020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Tx/>
              <a:buChar char="•"/>
            </a:pPr>
            <a:r>
              <a:rPr lang="en-US" altLang="x-none" sz="3200" dirty="0"/>
              <a:t>numeric    (integer, double, complex)</a:t>
            </a:r>
          </a:p>
          <a:p>
            <a:pPr>
              <a:buFontTx/>
              <a:buChar char="•"/>
            </a:pPr>
            <a:r>
              <a:rPr lang="en-US" altLang="x-none" sz="3200" dirty="0"/>
              <a:t>character</a:t>
            </a:r>
          </a:p>
          <a:p>
            <a:pPr>
              <a:buFontTx/>
              <a:buChar char="•"/>
            </a:pPr>
            <a:r>
              <a:rPr lang="en-US" altLang="x-none" sz="3200" dirty="0"/>
              <a:t>logical</a:t>
            </a:r>
          </a:p>
          <a:p>
            <a:pPr>
              <a:buFontTx/>
              <a:buChar char="•"/>
            </a:pPr>
            <a:r>
              <a:rPr lang="en-US" altLang="x-none" sz="3200" dirty="0"/>
              <a:t>function</a:t>
            </a:r>
          </a:p>
          <a:p>
            <a:pPr>
              <a:spcBef>
                <a:spcPct val="50000"/>
              </a:spcBef>
            </a:pPr>
            <a:r>
              <a:rPr lang="en-US" altLang="x-none" sz="3200" dirty="0"/>
              <a:t>out of these, vectors, arrays, lists can be built.</a:t>
            </a:r>
            <a:endParaRPr lang="en-US" altLang="x-none" sz="3200" dirty="0"/>
          </a:p>
        </p:txBody>
      </p:sp>
    </p:spTree>
    <p:extLst>
      <p:ext uri="{BB962C8B-B14F-4D97-AF65-F5344CB8AC3E}">
        <p14:creationId xmlns:p14="http://schemas.microsoft.com/office/powerpoint/2010/main" val="599624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228600"/>
            <a:ext cx="7772400" cy="609600"/>
          </a:xfrm>
        </p:spPr>
        <p:txBody>
          <a:bodyPr/>
          <a:lstStyle/>
          <a:p>
            <a:r>
              <a:rPr lang="en-US" altLang="x-none" sz="3200" dirty="0"/>
              <a:t>variables</a:t>
            </a:r>
            <a:endParaRPr lang="de-DE" altLang="zh-TW" sz="3200" dirty="0"/>
          </a:p>
        </p:txBody>
      </p:sp>
      <p:sp>
        <p:nvSpPr>
          <p:cNvPr id="30723" name="Rectangle 3"/>
          <p:cNvSpPr>
            <a:spLocks noChangeArrowheads="1"/>
          </p:cNvSpPr>
          <p:nvPr/>
        </p:nvSpPr>
        <p:spPr bwMode="auto">
          <a:xfrm>
            <a:off x="962167" y="897589"/>
            <a:ext cx="8305800" cy="6217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0" lang="zh-TW" altLang="de-DE" sz="3200" dirty="0"/>
              <a:t>&gt; </a:t>
            </a:r>
            <a:r>
              <a:rPr kumimoji="0" lang="de-DE" altLang="zh-TW" sz="3200" dirty="0"/>
              <a:t>a = 49</a:t>
            </a:r>
          </a:p>
          <a:p>
            <a:r>
              <a:rPr kumimoji="0" lang="de-DE" altLang="zh-TW" sz="3200" dirty="0"/>
              <a:t>&gt; </a:t>
            </a:r>
            <a:r>
              <a:rPr kumimoji="0" lang="de-DE" altLang="zh-TW" sz="3200" dirty="0" err="1"/>
              <a:t>sqrt</a:t>
            </a:r>
            <a:r>
              <a:rPr kumimoji="0" lang="de-DE" altLang="zh-TW" sz="3200" dirty="0"/>
              <a:t>(a)</a:t>
            </a:r>
          </a:p>
          <a:p>
            <a:r>
              <a:rPr kumimoji="0" lang="de-DE" altLang="zh-TW" sz="3200" dirty="0"/>
              <a:t>[1] 7</a:t>
            </a:r>
            <a:endParaRPr kumimoji="0" lang="en-US" altLang="x-none" sz="3200" dirty="0"/>
          </a:p>
          <a:p>
            <a:pPr>
              <a:spcBef>
                <a:spcPct val="100000"/>
              </a:spcBef>
            </a:pPr>
            <a:r>
              <a:rPr kumimoji="0" lang="de-DE" altLang="zh-TW" sz="3200" dirty="0"/>
              <a:t>&gt; a = "The </a:t>
            </a:r>
            <a:r>
              <a:rPr kumimoji="0" lang="de-DE" altLang="zh-TW" sz="3200" dirty="0" err="1">
                <a:solidFill>
                  <a:srgbClr val="FF0000"/>
                </a:solidFill>
              </a:rPr>
              <a:t>dog</a:t>
            </a:r>
            <a:r>
              <a:rPr kumimoji="0" lang="de-DE" altLang="zh-TW" sz="3200" dirty="0"/>
              <a:t> </a:t>
            </a:r>
            <a:r>
              <a:rPr kumimoji="0" lang="de-DE" altLang="zh-TW" sz="3200" dirty="0" err="1"/>
              <a:t>ate</a:t>
            </a:r>
            <a:r>
              <a:rPr kumimoji="0" lang="de-DE" altLang="zh-TW" sz="3200" dirty="0"/>
              <a:t> </a:t>
            </a:r>
            <a:r>
              <a:rPr kumimoji="0" lang="de-DE" altLang="zh-TW" sz="3200" dirty="0" err="1"/>
              <a:t>my</a:t>
            </a:r>
            <a:r>
              <a:rPr kumimoji="0" lang="de-DE" altLang="zh-TW" sz="3200" dirty="0"/>
              <a:t> </a:t>
            </a:r>
            <a:r>
              <a:rPr kumimoji="0" lang="de-DE" altLang="zh-TW" sz="3200" dirty="0" err="1"/>
              <a:t>homework</a:t>
            </a:r>
            <a:r>
              <a:rPr kumimoji="0" lang="de-DE" altLang="zh-TW" sz="3200" dirty="0"/>
              <a:t>"</a:t>
            </a:r>
          </a:p>
          <a:p>
            <a:r>
              <a:rPr kumimoji="0" lang="de-DE" altLang="zh-TW" sz="3200" dirty="0"/>
              <a:t>&gt; </a:t>
            </a:r>
            <a:r>
              <a:rPr kumimoji="0" lang="de-DE" altLang="zh-TW" sz="3200" dirty="0" err="1"/>
              <a:t>sub</a:t>
            </a:r>
            <a:r>
              <a:rPr kumimoji="0" lang="de-DE" altLang="zh-TW" sz="3200" dirty="0"/>
              <a:t>("</a:t>
            </a:r>
            <a:r>
              <a:rPr kumimoji="0" lang="de-DE" altLang="zh-TW" sz="3200" dirty="0" err="1"/>
              <a:t>dog</a:t>
            </a:r>
            <a:r>
              <a:rPr kumimoji="0" lang="de-DE" altLang="zh-TW" sz="3200" dirty="0"/>
              <a:t>","</a:t>
            </a:r>
            <a:r>
              <a:rPr kumimoji="0" lang="de-DE" altLang="zh-TW" sz="3200" dirty="0" err="1"/>
              <a:t>cat</a:t>
            </a:r>
            <a:r>
              <a:rPr kumimoji="0" lang="de-DE" altLang="zh-TW" sz="3200" dirty="0"/>
              <a:t>",a)</a:t>
            </a:r>
          </a:p>
          <a:p>
            <a:r>
              <a:rPr kumimoji="0" lang="de-DE" altLang="zh-TW" sz="3200" dirty="0"/>
              <a:t>[1] "The </a:t>
            </a:r>
            <a:r>
              <a:rPr kumimoji="0" lang="de-DE" altLang="zh-TW" sz="3200" dirty="0" err="1">
                <a:solidFill>
                  <a:srgbClr val="FF0000"/>
                </a:solidFill>
              </a:rPr>
              <a:t>cat</a:t>
            </a:r>
            <a:r>
              <a:rPr kumimoji="0" lang="de-DE" altLang="zh-TW" sz="3200" dirty="0"/>
              <a:t> </a:t>
            </a:r>
            <a:r>
              <a:rPr kumimoji="0" lang="de-DE" altLang="zh-TW" sz="3200" dirty="0" err="1"/>
              <a:t>ate</a:t>
            </a:r>
            <a:r>
              <a:rPr kumimoji="0" lang="de-DE" altLang="zh-TW" sz="3200" dirty="0"/>
              <a:t> </a:t>
            </a:r>
            <a:r>
              <a:rPr kumimoji="0" lang="de-DE" altLang="zh-TW" sz="3200" dirty="0" err="1"/>
              <a:t>my</a:t>
            </a:r>
            <a:r>
              <a:rPr kumimoji="0" lang="de-DE" altLang="zh-TW" sz="3200" dirty="0"/>
              <a:t> </a:t>
            </a:r>
            <a:r>
              <a:rPr kumimoji="0" lang="de-DE" altLang="zh-TW" sz="3200" dirty="0" err="1"/>
              <a:t>homework</a:t>
            </a:r>
            <a:r>
              <a:rPr kumimoji="0" lang="de-DE" altLang="zh-TW" sz="3200" dirty="0"/>
              <a:t>“</a:t>
            </a:r>
            <a:endParaRPr kumimoji="0" lang="en-US" altLang="x-none" sz="3200" dirty="0"/>
          </a:p>
          <a:p>
            <a:endParaRPr kumimoji="0" lang="en-US" altLang="x-none" sz="3200" dirty="0"/>
          </a:p>
          <a:p>
            <a:r>
              <a:rPr kumimoji="0" lang="en-US" altLang="x-none" sz="3200" dirty="0"/>
              <a:t>&gt; a = (1+1==3)</a:t>
            </a:r>
          </a:p>
          <a:p>
            <a:r>
              <a:rPr kumimoji="0" lang="en-US" altLang="x-none" sz="3200" dirty="0"/>
              <a:t>&gt; a</a:t>
            </a:r>
          </a:p>
          <a:p>
            <a:r>
              <a:rPr kumimoji="0" lang="en-US" altLang="x-none" sz="3200" dirty="0"/>
              <a:t>[1] FALSE</a:t>
            </a:r>
          </a:p>
          <a:p>
            <a:endParaRPr kumimoji="0" lang="en-US" altLang="x-none" dirty="0"/>
          </a:p>
          <a:p>
            <a:endParaRPr kumimoji="0" lang="zh-TW" altLang="de-DE" sz="2800" b="1" dirty="0">
              <a:latin typeface="Comic Sans MS" charset="0"/>
            </a:endParaRPr>
          </a:p>
        </p:txBody>
      </p:sp>
      <p:sp>
        <p:nvSpPr>
          <p:cNvPr id="30724" name="Text Box 4"/>
          <p:cNvSpPr txBox="1">
            <a:spLocks noChangeArrowheads="1"/>
          </p:cNvSpPr>
          <p:nvPr/>
        </p:nvSpPr>
        <p:spPr bwMode="auto">
          <a:xfrm>
            <a:off x="7086600" y="1219200"/>
            <a:ext cx="16002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0" lang="en-US" altLang="x-none" sz="2800">
                <a:solidFill>
                  <a:srgbClr val="FF3300"/>
                </a:solidFill>
                <a:latin typeface="Comic Sans MS" charset="0"/>
              </a:rPr>
              <a:t>numeric</a:t>
            </a:r>
            <a:endParaRPr kumimoji="0" lang="de-DE" altLang="zh-TW" sz="2800">
              <a:solidFill>
                <a:srgbClr val="FF3300"/>
              </a:solidFill>
              <a:latin typeface="Comic Sans MS" charset="0"/>
            </a:endParaRPr>
          </a:p>
        </p:txBody>
      </p:sp>
      <p:sp>
        <p:nvSpPr>
          <p:cNvPr id="30725" name="Text Box 5"/>
          <p:cNvSpPr txBox="1">
            <a:spLocks noChangeArrowheads="1"/>
          </p:cNvSpPr>
          <p:nvPr/>
        </p:nvSpPr>
        <p:spPr bwMode="auto">
          <a:xfrm>
            <a:off x="6858000" y="2904698"/>
            <a:ext cx="20574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0" lang="en-US" altLang="x-none" sz="2800">
                <a:solidFill>
                  <a:srgbClr val="FF3300"/>
                </a:solidFill>
                <a:latin typeface="Comic Sans MS" charset="0"/>
              </a:rPr>
              <a:t>character string</a:t>
            </a:r>
            <a:endParaRPr kumimoji="0" lang="de-DE" altLang="zh-TW" sz="2800" dirty="0">
              <a:solidFill>
                <a:srgbClr val="FF3300"/>
              </a:solidFill>
              <a:latin typeface="Comic Sans MS" charset="0"/>
            </a:endParaRPr>
          </a:p>
        </p:txBody>
      </p:sp>
      <p:sp>
        <p:nvSpPr>
          <p:cNvPr id="30726" name="Text Box 6"/>
          <p:cNvSpPr txBox="1">
            <a:spLocks noChangeArrowheads="1"/>
          </p:cNvSpPr>
          <p:nvPr/>
        </p:nvSpPr>
        <p:spPr bwMode="auto">
          <a:xfrm>
            <a:off x="6705600" y="5501185"/>
            <a:ext cx="2057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0" lang="en-US" altLang="x-none" sz="2800">
                <a:solidFill>
                  <a:srgbClr val="FF3300"/>
                </a:solidFill>
                <a:latin typeface="Comic Sans MS" charset="0"/>
              </a:rPr>
              <a:t>logical</a:t>
            </a:r>
            <a:endParaRPr kumimoji="0" lang="de-DE" altLang="zh-TW" sz="2800" dirty="0">
              <a:solidFill>
                <a:srgbClr val="FF3300"/>
              </a:solidFill>
              <a:latin typeface="Comic Sans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7076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52400"/>
            <a:ext cx="7772400" cy="609600"/>
          </a:xfrm>
        </p:spPr>
        <p:txBody>
          <a:bodyPr/>
          <a:lstStyle/>
          <a:p>
            <a:r>
              <a:rPr lang="en-US" altLang="x-none" sz="3200" dirty="0"/>
              <a:t>vectors, matrices and arrays</a:t>
            </a:r>
            <a:endParaRPr lang="de-DE" altLang="zh-TW" sz="3200" dirty="0"/>
          </a:p>
        </p:txBody>
      </p:sp>
      <p:sp>
        <p:nvSpPr>
          <p:cNvPr id="49155" name="Rectangle 3"/>
          <p:cNvSpPr>
            <a:spLocks noChangeArrowheads="1"/>
          </p:cNvSpPr>
          <p:nvPr/>
        </p:nvSpPr>
        <p:spPr bwMode="auto">
          <a:xfrm>
            <a:off x="859808" y="762000"/>
            <a:ext cx="8284192" cy="550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87325" indent="-187325"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1pPr>
            <a:lvl2pPr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2pPr>
            <a:lvl3pPr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3pPr>
            <a:lvl4pPr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4pPr>
            <a:lvl5pPr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9pPr>
          </a:lstStyle>
          <a:p>
            <a:pPr>
              <a:buFontTx/>
              <a:buChar char="•"/>
            </a:pPr>
            <a:r>
              <a:rPr kumimoji="0" lang="en-US" altLang="x-none" sz="3200" dirty="0">
                <a:solidFill>
                  <a:schemeClr val="accent2"/>
                </a:solidFill>
              </a:rPr>
              <a:t>vector:</a:t>
            </a:r>
            <a:r>
              <a:rPr kumimoji="0" lang="en-US" altLang="x-none" sz="3200" dirty="0"/>
              <a:t> an ordered collection of data of the same type</a:t>
            </a:r>
          </a:p>
          <a:p>
            <a:r>
              <a:rPr kumimoji="0" lang="en-US" altLang="x-none" sz="3200" dirty="0"/>
              <a:t>&gt; a = c(1,2,3)</a:t>
            </a:r>
          </a:p>
          <a:p>
            <a:r>
              <a:rPr kumimoji="0" lang="en-US" altLang="x-none" sz="3200" dirty="0"/>
              <a:t>&gt; a*2</a:t>
            </a:r>
          </a:p>
          <a:p>
            <a:r>
              <a:rPr kumimoji="0" lang="en-US" altLang="x-none" sz="3200" dirty="0"/>
              <a:t>[1] 2 4 6</a:t>
            </a:r>
          </a:p>
          <a:p>
            <a:endParaRPr kumimoji="0" lang="en-US" altLang="x-none" sz="3200" dirty="0"/>
          </a:p>
          <a:p>
            <a:pPr>
              <a:buFontTx/>
              <a:buChar char="•"/>
            </a:pPr>
            <a:r>
              <a:rPr kumimoji="0" lang="en-US" altLang="x-none" sz="3200" dirty="0" smtClean="0"/>
              <a:t>In </a:t>
            </a:r>
            <a:r>
              <a:rPr kumimoji="0" lang="en-US" altLang="x-none" sz="3200" dirty="0"/>
              <a:t>R, a single number is the special case of a vector with 1 element.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kumimoji="0" lang="en-US" altLang="x-none" sz="3200" dirty="0"/>
              <a:t>Other vector types: character strings, </a:t>
            </a:r>
            <a:r>
              <a:rPr kumimoji="0" lang="en-US" altLang="x-none" sz="3200" dirty="0" smtClean="0"/>
              <a:t>logical</a:t>
            </a:r>
          </a:p>
          <a:p>
            <a:pPr>
              <a:spcBef>
                <a:spcPct val="50000"/>
              </a:spcBef>
              <a:buFontTx/>
              <a:buChar char="•"/>
            </a:pPr>
            <a:r>
              <a:rPr lang="en-US" altLang="x-none" sz="3200" dirty="0" smtClean="0"/>
              <a:t>matrices </a:t>
            </a:r>
            <a:r>
              <a:rPr lang="en-US" altLang="x-none" sz="3200" dirty="0"/>
              <a:t>and arrays</a:t>
            </a:r>
            <a:endParaRPr kumimoji="0" lang="de-DE" altLang="zh-TW" sz="3200" dirty="0"/>
          </a:p>
        </p:txBody>
      </p:sp>
    </p:spTree>
    <p:extLst>
      <p:ext uri="{BB962C8B-B14F-4D97-AF65-F5344CB8AC3E}">
        <p14:creationId xmlns:p14="http://schemas.microsoft.com/office/powerpoint/2010/main" val="473993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>
          <a:xfrm>
            <a:off x="1447800" y="228600"/>
            <a:ext cx="6096000" cy="533400"/>
          </a:xfrm>
        </p:spPr>
        <p:txBody>
          <a:bodyPr>
            <a:normAutofit fontScale="90000"/>
          </a:bodyPr>
          <a:lstStyle/>
          <a:p>
            <a:r>
              <a:rPr lang="en-US" altLang="x-none" sz="3200" dirty="0"/>
              <a:t>Lists</a:t>
            </a:r>
            <a:endParaRPr lang="de-DE" altLang="zh-TW" sz="3200" dirty="0"/>
          </a:p>
        </p:txBody>
      </p:sp>
      <p:sp>
        <p:nvSpPr>
          <p:cNvPr id="51203" name="Rectangle 3"/>
          <p:cNvSpPr>
            <a:spLocks noChangeArrowheads="1"/>
          </p:cNvSpPr>
          <p:nvPr/>
        </p:nvSpPr>
        <p:spPr bwMode="auto">
          <a:xfrm>
            <a:off x="815453" y="879143"/>
            <a:ext cx="8328547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187325" indent="-187325"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1pPr>
            <a:lvl2pPr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2pPr>
            <a:lvl3pPr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3pPr>
            <a:lvl4pPr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4pPr>
            <a:lvl5pPr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新細明體" charset="-120"/>
              </a:defRPr>
            </a:lvl9pPr>
          </a:lstStyle>
          <a:p>
            <a:pPr>
              <a:buFontTx/>
              <a:buChar char="•"/>
            </a:pPr>
            <a:r>
              <a:rPr kumimoji="0" lang="en-US" altLang="x-none" dirty="0">
                <a:solidFill>
                  <a:schemeClr val="accent2"/>
                </a:solidFill>
              </a:rPr>
              <a:t>vector:</a:t>
            </a:r>
            <a:r>
              <a:rPr kumimoji="0" lang="en-US" altLang="x-none" dirty="0"/>
              <a:t> an ordered collection of data of the same type. </a:t>
            </a:r>
          </a:p>
          <a:p>
            <a:r>
              <a:rPr kumimoji="0" lang="en-US" altLang="x-none" dirty="0"/>
              <a:t>&gt; a = c(7,5,1)</a:t>
            </a:r>
          </a:p>
          <a:p>
            <a:r>
              <a:rPr kumimoji="0" lang="en-US" altLang="x-none" dirty="0"/>
              <a:t>&gt; a[2]</a:t>
            </a:r>
          </a:p>
          <a:p>
            <a:r>
              <a:rPr kumimoji="0" lang="en-US" altLang="x-none" dirty="0"/>
              <a:t>[1] 5</a:t>
            </a:r>
          </a:p>
          <a:p>
            <a:endParaRPr kumimoji="0" lang="en-US" altLang="x-none" dirty="0"/>
          </a:p>
          <a:p>
            <a:pPr>
              <a:buFontTx/>
              <a:buChar char="•"/>
            </a:pPr>
            <a:r>
              <a:rPr kumimoji="0" lang="en-US" altLang="x-none" dirty="0">
                <a:solidFill>
                  <a:schemeClr val="accent2"/>
                </a:solidFill>
              </a:rPr>
              <a:t>list:</a:t>
            </a:r>
            <a:r>
              <a:rPr kumimoji="0" lang="en-US" altLang="x-none" dirty="0"/>
              <a:t> an ordered collection of data of arbitrary types. </a:t>
            </a:r>
          </a:p>
          <a:p>
            <a:pPr>
              <a:buFont typeface="Wingdings" charset="2"/>
              <a:buNone/>
            </a:pPr>
            <a:r>
              <a:rPr kumimoji="0" lang="en-US" altLang="x-none" dirty="0"/>
              <a:t>&gt; doe = list(name</a:t>
            </a:r>
            <a:r>
              <a:rPr kumimoji="0" lang="en-US" altLang="x-none" dirty="0" smtClean="0"/>
              <a:t>=”</a:t>
            </a:r>
            <a:r>
              <a:rPr kumimoji="0" lang="en-US" altLang="x-none" dirty="0" err="1" smtClean="0"/>
              <a:t>Sameer",</a:t>
            </a:r>
            <a:r>
              <a:rPr kumimoji="0" lang="en-US" altLang="x-none" dirty="0" err="1"/>
              <a:t>age</a:t>
            </a:r>
            <a:r>
              <a:rPr kumimoji="0" lang="en-US" altLang="x-none" dirty="0"/>
              <a:t>=28,married=F)</a:t>
            </a:r>
          </a:p>
          <a:p>
            <a:r>
              <a:rPr kumimoji="0" lang="en-US" altLang="x-none" dirty="0"/>
              <a:t>&gt; </a:t>
            </a:r>
            <a:r>
              <a:rPr kumimoji="0" lang="en-US" altLang="x-none" dirty="0" err="1"/>
              <a:t>doe$name</a:t>
            </a:r>
            <a:endParaRPr kumimoji="0" lang="en-US" altLang="x-none" dirty="0"/>
          </a:p>
          <a:p>
            <a:r>
              <a:rPr kumimoji="0" lang="en-US" altLang="x-none" dirty="0"/>
              <a:t>[1] </a:t>
            </a:r>
            <a:r>
              <a:rPr kumimoji="0" lang="en-US" altLang="x-none" dirty="0" smtClean="0"/>
              <a:t>”Sameer“</a:t>
            </a:r>
            <a:endParaRPr kumimoji="0" lang="en-US" altLang="x-none" dirty="0"/>
          </a:p>
          <a:p>
            <a:r>
              <a:rPr kumimoji="0" lang="en-US" altLang="x-none" dirty="0"/>
              <a:t>&gt; </a:t>
            </a:r>
            <a:r>
              <a:rPr kumimoji="0" lang="en-US" altLang="x-none" dirty="0" err="1"/>
              <a:t>doe$age</a:t>
            </a:r>
            <a:endParaRPr kumimoji="0" lang="en-US" altLang="x-none" dirty="0"/>
          </a:p>
          <a:p>
            <a:r>
              <a:rPr kumimoji="0" lang="en-US" altLang="x-none" dirty="0"/>
              <a:t>[1] 28</a:t>
            </a:r>
          </a:p>
          <a:p>
            <a:pPr>
              <a:buFontTx/>
              <a:buChar char="•"/>
            </a:pPr>
            <a:r>
              <a:rPr kumimoji="0" lang="en-US" altLang="x-none" dirty="0"/>
              <a:t>Typically, vector elements are accessed by their index (an integer), list elements by their name (a character string). But both types support both access methods.</a:t>
            </a:r>
          </a:p>
        </p:txBody>
      </p:sp>
    </p:spTree>
    <p:extLst>
      <p:ext uri="{BB962C8B-B14F-4D97-AF65-F5344CB8AC3E}">
        <p14:creationId xmlns:p14="http://schemas.microsoft.com/office/powerpoint/2010/main" val="1098936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>
          <a:xfrm>
            <a:off x="868908" y="174009"/>
            <a:ext cx="7772400" cy="609600"/>
          </a:xfrm>
        </p:spPr>
        <p:txBody>
          <a:bodyPr/>
          <a:lstStyle/>
          <a:p>
            <a:r>
              <a:rPr lang="en-US" altLang="x-none" sz="3200" dirty="0"/>
              <a:t>Data frames</a:t>
            </a:r>
            <a:endParaRPr lang="de-DE" altLang="zh-TW" sz="3200" dirty="0"/>
          </a:p>
        </p:txBody>
      </p:sp>
      <p:sp>
        <p:nvSpPr>
          <p:cNvPr id="52227" name="Rectangle 3"/>
          <p:cNvSpPr>
            <a:spLocks noChangeArrowheads="1"/>
          </p:cNvSpPr>
          <p:nvPr/>
        </p:nvSpPr>
        <p:spPr bwMode="auto">
          <a:xfrm>
            <a:off x="868908" y="955344"/>
            <a:ext cx="8534400" cy="4893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kumimoji="0" lang="en-US" altLang="x-none" sz="2400" dirty="0">
                <a:solidFill>
                  <a:schemeClr val="accent2"/>
                </a:solidFill>
              </a:rPr>
              <a:t>data frame: </a:t>
            </a:r>
            <a:r>
              <a:rPr kumimoji="0" lang="en-US" altLang="x-none" sz="2400" dirty="0"/>
              <a:t>is supposed to represent the typical data table that researchers come up with – like a spreadsheet.</a:t>
            </a:r>
          </a:p>
          <a:p>
            <a:endParaRPr kumimoji="0" lang="en-US" altLang="x-none" sz="2400" dirty="0"/>
          </a:p>
          <a:p>
            <a:r>
              <a:rPr kumimoji="0" lang="en-US" altLang="x-none" sz="2400" dirty="0"/>
              <a:t>It </a:t>
            </a:r>
            <a:r>
              <a:rPr kumimoji="0" lang="en-US" altLang="x-none" sz="2400" dirty="0">
                <a:solidFill>
                  <a:schemeClr val="tx2"/>
                </a:solidFill>
              </a:rPr>
              <a:t>is a rectangular </a:t>
            </a:r>
            <a:r>
              <a:rPr kumimoji="0" lang="en-US" altLang="x-none" sz="2400" dirty="0"/>
              <a:t>table with rows and columns; data within each column has the same type (e.g. number, text, logical), but different columns may have different types.</a:t>
            </a:r>
          </a:p>
          <a:p>
            <a:endParaRPr kumimoji="0" lang="en-US" altLang="x-none" sz="2400" dirty="0"/>
          </a:p>
          <a:p>
            <a:r>
              <a:rPr kumimoji="0" lang="en-US" altLang="x-none" sz="2400" dirty="0"/>
              <a:t>Example:</a:t>
            </a:r>
          </a:p>
          <a:p>
            <a:r>
              <a:rPr kumimoji="0" lang="de-DE" altLang="zh-TW" sz="2400" dirty="0"/>
              <a:t>&gt; a</a:t>
            </a:r>
          </a:p>
          <a:p>
            <a:r>
              <a:rPr kumimoji="0" lang="de-DE" altLang="zh-TW" sz="2400" dirty="0"/>
              <a:t>               </a:t>
            </a:r>
            <a:r>
              <a:rPr kumimoji="0" lang="en-US" altLang="x-none" sz="2400" dirty="0"/>
              <a:t>l</a:t>
            </a:r>
            <a:r>
              <a:rPr kumimoji="0" lang="de-DE" altLang="zh-TW" sz="2400" dirty="0"/>
              <a:t>o</a:t>
            </a:r>
            <a:r>
              <a:rPr kumimoji="0" lang="en-US" altLang="x-none" sz="2400" dirty="0"/>
              <a:t>c</a:t>
            </a:r>
            <a:r>
              <a:rPr kumimoji="0" lang="de-DE" altLang="zh-TW" sz="2400" dirty="0" err="1"/>
              <a:t>alisation</a:t>
            </a:r>
            <a:r>
              <a:rPr kumimoji="0" lang="de-DE" altLang="zh-TW" sz="2400" dirty="0"/>
              <a:t>   </a:t>
            </a:r>
            <a:r>
              <a:rPr kumimoji="0" lang="de-DE" altLang="zh-TW" sz="2400" dirty="0" err="1"/>
              <a:t>tumorsize</a:t>
            </a:r>
            <a:r>
              <a:rPr kumimoji="0" lang="de-DE" altLang="zh-TW" sz="2400" dirty="0"/>
              <a:t>     </a:t>
            </a:r>
            <a:r>
              <a:rPr kumimoji="0" lang="en-US" altLang="x-none" sz="2400" dirty="0"/>
              <a:t>p</a:t>
            </a:r>
            <a:r>
              <a:rPr kumimoji="0" lang="de-DE" altLang="zh-TW" sz="2400" dirty="0" err="1"/>
              <a:t>rogress</a:t>
            </a:r>
            <a:endParaRPr kumimoji="0" lang="de-DE" altLang="zh-TW" sz="2400" dirty="0"/>
          </a:p>
          <a:p>
            <a:r>
              <a:rPr kumimoji="0" lang="de-DE" altLang="zh-TW" sz="2400" dirty="0"/>
              <a:t>XX348     proximal         6.3             FALSE</a:t>
            </a:r>
          </a:p>
          <a:p>
            <a:r>
              <a:rPr kumimoji="0" lang="de-DE" altLang="zh-TW" sz="2400" dirty="0"/>
              <a:t>XX234       distal             8.0              TRUE</a:t>
            </a:r>
          </a:p>
          <a:p>
            <a:r>
              <a:rPr kumimoji="0" lang="de-DE" altLang="zh-TW" sz="2400" dirty="0"/>
              <a:t>XX987     proximal       10.0             FALSE</a:t>
            </a:r>
          </a:p>
        </p:txBody>
      </p:sp>
    </p:spTree>
    <p:extLst>
      <p:ext uri="{BB962C8B-B14F-4D97-AF65-F5344CB8AC3E}">
        <p14:creationId xmlns:p14="http://schemas.microsoft.com/office/powerpoint/2010/main" val="10441547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1" name="Rectangle 3"/>
          <p:cNvSpPr>
            <a:spLocks noChangeArrowheads="1"/>
          </p:cNvSpPr>
          <p:nvPr/>
        </p:nvSpPr>
        <p:spPr bwMode="auto">
          <a:xfrm>
            <a:off x="850711" y="664855"/>
            <a:ext cx="8170460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kumimoji="0" lang="en-US" altLang="x-none" sz="2000" dirty="0">
                <a:solidFill>
                  <a:schemeClr val="tx2"/>
                </a:solidFill>
              </a:rPr>
              <a:t>A </a:t>
            </a:r>
            <a:r>
              <a:rPr kumimoji="0" lang="en-US" altLang="x-none" sz="2000" dirty="0">
                <a:solidFill>
                  <a:schemeClr val="accent2"/>
                </a:solidFill>
              </a:rPr>
              <a:t>character string </a:t>
            </a:r>
            <a:r>
              <a:rPr kumimoji="0" lang="en-US" altLang="x-none" sz="2000" dirty="0">
                <a:solidFill>
                  <a:schemeClr val="tx2"/>
                </a:solidFill>
              </a:rPr>
              <a:t>can contain arbitrary text. Sometimes it is useful to use a limited vocabulary, with a small number of allowed words. A </a:t>
            </a:r>
            <a:r>
              <a:rPr kumimoji="0" lang="en-US" altLang="x-none" sz="2000" dirty="0">
                <a:solidFill>
                  <a:schemeClr val="accent2"/>
                </a:solidFill>
              </a:rPr>
              <a:t>factor</a:t>
            </a:r>
            <a:r>
              <a:rPr kumimoji="0" lang="en-US" altLang="x-none" sz="2000" dirty="0">
                <a:solidFill>
                  <a:schemeClr val="tx2"/>
                </a:solidFill>
              </a:rPr>
              <a:t> is a variable that can only take such a limited number of values, which are called </a:t>
            </a:r>
            <a:r>
              <a:rPr kumimoji="0" lang="en-US" altLang="x-none" sz="2000" dirty="0">
                <a:solidFill>
                  <a:schemeClr val="accent2"/>
                </a:solidFill>
              </a:rPr>
              <a:t>levels</a:t>
            </a:r>
            <a:r>
              <a:rPr kumimoji="0" lang="en-US" altLang="x-none" sz="2000" dirty="0">
                <a:solidFill>
                  <a:schemeClr val="tx2"/>
                </a:solidFill>
              </a:rPr>
              <a:t>. </a:t>
            </a:r>
          </a:p>
          <a:p>
            <a:r>
              <a:rPr kumimoji="0" lang="de-DE" altLang="zh-TW" sz="3200" dirty="0">
                <a:solidFill>
                  <a:schemeClr val="accent2"/>
                </a:solidFill>
              </a:rPr>
              <a:t>&gt; </a:t>
            </a:r>
            <a:r>
              <a:rPr lang="de-DE" altLang="zh-TW" sz="3200" dirty="0" smtClean="0">
                <a:solidFill>
                  <a:schemeClr val="accent2"/>
                </a:solidFill>
              </a:rPr>
              <a:t>a &lt;- c(“high </a:t>
            </a:r>
            <a:r>
              <a:rPr lang="de-DE" altLang="zh-TW" sz="3200" dirty="0" err="1" smtClean="0">
                <a:solidFill>
                  <a:schemeClr val="accent2"/>
                </a:solidFill>
              </a:rPr>
              <a:t>risk</a:t>
            </a:r>
            <a:r>
              <a:rPr lang="de-DE" altLang="zh-TW" sz="3200" dirty="0" smtClean="0">
                <a:solidFill>
                  <a:schemeClr val="accent2"/>
                </a:solidFill>
              </a:rPr>
              <a:t>“,“medium </a:t>
            </a:r>
            <a:r>
              <a:rPr lang="de-DE" altLang="zh-TW" sz="3200" dirty="0" err="1" smtClean="0">
                <a:solidFill>
                  <a:schemeClr val="accent2"/>
                </a:solidFill>
              </a:rPr>
              <a:t>risk</a:t>
            </a:r>
            <a:r>
              <a:rPr lang="de-DE" altLang="zh-TW" sz="3200" dirty="0" smtClean="0">
                <a:solidFill>
                  <a:schemeClr val="accent2"/>
                </a:solidFill>
              </a:rPr>
              <a:t>“,“</a:t>
            </a:r>
            <a:r>
              <a:rPr lang="de-DE" altLang="zh-TW" sz="3200" dirty="0" err="1" smtClean="0">
                <a:solidFill>
                  <a:schemeClr val="accent2"/>
                </a:solidFill>
              </a:rPr>
              <a:t>low</a:t>
            </a:r>
            <a:r>
              <a:rPr lang="de-DE" altLang="zh-TW" sz="3200" dirty="0" smtClean="0">
                <a:solidFill>
                  <a:schemeClr val="accent2"/>
                </a:solidFill>
              </a:rPr>
              <a:t> </a:t>
            </a:r>
            <a:r>
              <a:rPr lang="de-DE" altLang="zh-TW" sz="3200" dirty="0" err="1" smtClean="0">
                <a:solidFill>
                  <a:schemeClr val="accent2"/>
                </a:solidFill>
              </a:rPr>
              <a:t>risk</a:t>
            </a:r>
            <a:r>
              <a:rPr lang="de-DE" altLang="zh-TW" sz="3200" dirty="0" smtClean="0">
                <a:solidFill>
                  <a:schemeClr val="accent2"/>
                </a:solidFill>
              </a:rPr>
              <a:t>“)</a:t>
            </a:r>
            <a:endParaRPr kumimoji="0" lang="de-DE" altLang="zh-TW" sz="3200" dirty="0">
              <a:solidFill>
                <a:schemeClr val="accent2"/>
              </a:solidFill>
            </a:endParaRPr>
          </a:p>
          <a:p>
            <a:r>
              <a:rPr kumimoji="0" lang="de-DE" altLang="zh-TW" sz="3200" dirty="0" smtClean="0">
                <a:solidFill>
                  <a:schemeClr val="accent2"/>
                </a:solidFill>
              </a:rPr>
              <a:t>&gt; </a:t>
            </a:r>
            <a:r>
              <a:rPr kumimoji="0" lang="de-DE" altLang="zh-TW" sz="3200" dirty="0" err="1">
                <a:solidFill>
                  <a:schemeClr val="accent2"/>
                </a:solidFill>
              </a:rPr>
              <a:t>class</a:t>
            </a:r>
            <a:r>
              <a:rPr kumimoji="0" lang="de-DE" altLang="zh-TW" sz="3200" dirty="0">
                <a:solidFill>
                  <a:schemeClr val="accent2"/>
                </a:solidFill>
              </a:rPr>
              <a:t>(a)</a:t>
            </a:r>
          </a:p>
          <a:p>
            <a:r>
              <a:rPr kumimoji="0" lang="de-DE" altLang="zh-TW" sz="3200" dirty="0">
                <a:solidFill>
                  <a:schemeClr val="tx2"/>
                </a:solidFill>
              </a:rPr>
              <a:t>[1] "</a:t>
            </a:r>
            <a:r>
              <a:rPr kumimoji="0" lang="de-DE" altLang="zh-TW" sz="3200" dirty="0" err="1">
                <a:solidFill>
                  <a:schemeClr val="tx2"/>
                </a:solidFill>
              </a:rPr>
              <a:t>factor</a:t>
            </a:r>
            <a:r>
              <a:rPr kumimoji="0" lang="de-DE" altLang="zh-TW" sz="3200" dirty="0">
                <a:solidFill>
                  <a:schemeClr val="tx2"/>
                </a:solidFill>
              </a:rPr>
              <a:t>"</a:t>
            </a:r>
          </a:p>
          <a:p>
            <a:r>
              <a:rPr kumimoji="0" lang="de-DE" altLang="zh-TW" sz="3200" dirty="0">
                <a:solidFill>
                  <a:schemeClr val="accent2"/>
                </a:solidFill>
              </a:rPr>
              <a:t>&gt; </a:t>
            </a:r>
            <a:r>
              <a:rPr kumimoji="0" lang="de-DE" altLang="zh-TW" sz="3200" dirty="0" err="1">
                <a:solidFill>
                  <a:schemeClr val="accent2"/>
                </a:solidFill>
              </a:rPr>
              <a:t>as.character</a:t>
            </a:r>
            <a:r>
              <a:rPr kumimoji="0" lang="de-DE" altLang="zh-TW" sz="3200" dirty="0">
                <a:solidFill>
                  <a:schemeClr val="accent2"/>
                </a:solidFill>
              </a:rPr>
              <a:t>(a)</a:t>
            </a:r>
          </a:p>
          <a:p>
            <a:r>
              <a:rPr kumimoji="0" lang="de-DE" altLang="zh-TW" sz="3200" dirty="0" smtClean="0">
                <a:solidFill>
                  <a:schemeClr val="accent2"/>
                </a:solidFill>
              </a:rPr>
              <a:t>&gt; </a:t>
            </a:r>
            <a:r>
              <a:rPr kumimoji="0" lang="de-DE" altLang="zh-TW" sz="3200" dirty="0" err="1">
                <a:solidFill>
                  <a:schemeClr val="accent2"/>
                </a:solidFill>
              </a:rPr>
              <a:t>as.integer</a:t>
            </a:r>
            <a:r>
              <a:rPr kumimoji="0" lang="de-DE" altLang="zh-TW" sz="3200" dirty="0">
                <a:solidFill>
                  <a:schemeClr val="accent2"/>
                </a:solidFill>
              </a:rPr>
              <a:t>(a</a:t>
            </a:r>
            <a:r>
              <a:rPr kumimoji="0" lang="de-DE" altLang="zh-TW" sz="3200" dirty="0" smtClean="0">
                <a:solidFill>
                  <a:schemeClr val="accent2"/>
                </a:solidFill>
              </a:rPr>
              <a:t>)</a:t>
            </a:r>
            <a:endParaRPr kumimoji="0" lang="de-DE" altLang="zh-TW" sz="3200" dirty="0">
              <a:solidFill>
                <a:schemeClr val="accent2"/>
              </a:solidFill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964443" y="55255"/>
            <a:ext cx="7772400" cy="609600"/>
          </a:xfrm>
          <a:prstGeom prst="rect">
            <a:avLst/>
          </a:prstGeom>
          <a:gradFill rotWithShape="1"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r>
              <a:rPr lang="en-US" altLang="x-none" sz="3200" dirty="0">
                <a:latin typeface="Comic Sans MS" charset="0"/>
              </a:rPr>
              <a:t>Factors</a:t>
            </a:r>
            <a:endParaRPr lang="de-DE" altLang="zh-TW" sz="3200" dirty="0"/>
          </a:p>
        </p:txBody>
      </p:sp>
    </p:spTree>
    <p:extLst>
      <p:ext uri="{BB962C8B-B14F-4D97-AF65-F5344CB8AC3E}">
        <p14:creationId xmlns:p14="http://schemas.microsoft.com/office/powerpoint/2010/main" val="1507753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3"/>
          <p:cNvSpPr>
            <a:spLocks noChangeArrowheads="1"/>
          </p:cNvSpPr>
          <p:nvPr/>
        </p:nvSpPr>
        <p:spPr bwMode="auto">
          <a:xfrm>
            <a:off x="951931" y="901936"/>
            <a:ext cx="8686800" cy="38164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kumimoji="0" lang="en-US" altLang="x-none" sz="3200" dirty="0"/>
              <a:t>Individual elements of a vector, matrix, array or data frame are accessed with “[ ]” by specifying their index, or their name</a:t>
            </a:r>
          </a:p>
          <a:p>
            <a:pPr marL="285750" indent="-285750">
              <a:buFont typeface="Wingdings" charset="2"/>
              <a:buChar char="Ø"/>
            </a:pPr>
            <a:r>
              <a:rPr lang="en-US" altLang="x-none" sz="3200" dirty="0" smtClean="0">
                <a:solidFill>
                  <a:schemeClr val="accent2"/>
                </a:solidFill>
              </a:rPr>
              <a:t>a &lt;- </a:t>
            </a:r>
            <a:r>
              <a:rPr lang="pl-PL" sz="3200" dirty="0"/>
              <a:t>matrix( </a:t>
            </a:r>
            <a:r>
              <a:rPr lang="pl-PL" sz="3200" dirty="0" smtClean="0"/>
              <a:t>c(2</a:t>
            </a:r>
            <a:r>
              <a:rPr lang="pl-PL" sz="3200" dirty="0"/>
              <a:t>, 4, 3, 1, 5, 7),  </a:t>
            </a:r>
            <a:r>
              <a:rPr lang="pl-PL" sz="3200" dirty="0" err="1"/>
              <a:t>nrow</a:t>
            </a:r>
            <a:r>
              <a:rPr lang="pl-PL" sz="3200" dirty="0"/>
              <a:t>=3,  </a:t>
            </a:r>
            <a:r>
              <a:rPr lang="pl-PL" sz="3200" dirty="0" err="1"/>
              <a:t>ncol</a:t>
            </a:r>
            <a:r>
              <a:rPr lang="pl-PL" sz="3200" dirty="0"/>
              <a:t>=2</a:t>
            </a:r>
            <a:r>
              <a:rPr lang="pl-PL" sz="3200" dirty="0" smtClean="0"/>
              <a:t>)</a:t>
            </a:r>
          </a:p>
          <a:p>
            <a:pPr marL="285750" indent="-285750">
              <a:buFont typeface="Wingdings" charset="2"/>
              <a:buChar char="Ø"/>
            </a:pPr>
            <a:endParaRPr kumimoji="0" lang="pl-PL" altLang="x-none" sz="3200" dirty="0">
              <a:solidFill>
                <a:schemeClr val="accent2"/>
              </a:solidFill>
            </a:endParaRPr>
          </a:p>
          <a:p>
            <a:pPr marL="285750" indent="-285750">
              <a:buFont typeface="Wingdings" charset="2"/>
              <a:buChar char="Ø"/>
            </a:pPr>
            <a:r>
              <a:rPr lang="pl-PL" altLang="x-none" sz="3200" dirty="0" smtClean="0">
                <a:solidFill>
                  <a:schemeClr val="accent2"/>
                </a:solidFill>
              </a:rPr>
              <a:t>a[1,]</a:t>
            </a:r>
          </a:p>
          <a:p>
            <a:pPr marL="285750" indent="-285750">
              <a:buFont typeface="Wingdings" charset="2"/>
              <a:buChar char="Ø"/>
            </a:pPr>
            <a:r>
              <a:rPr lang="pl-PL" altLang="x-none" sz="3200" dirty="0" smtClean="0">
                <a:solidFill>
                  <a:schemeClr val="accent2"/>
                </a:solidFill>
              </a:rPr>
              <a:t>a[,1]</a:t>
            </a:r>
            <a:endParaRPr kumimoji="0" lang="en-US" altLang="x-none" sz="3200" dirty="0">
              <a:solidFill>
                <a:schemeClr val="accent2"/>
              </a:solidFill>
            </a:endParaRPr>
          </a:p>
          <a:p>
            <a:endParaRPr kumimoji="0" lang="en-US" altLang="x-none" dirty="0">
              <a:solidFill>
                <a:schemeClr val="accent2"/>
              </a:solidFill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951931" y="292336"/>
            <a:ext cx="7772400" cy="609600"/>
          </a:xfrm>
          <a:prstGeom prst="rect">
            <a:avLst/>
          </a:prstGeom>
          <a:gradFill rotWithShape="1"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r>
              <a:rPr lang="en-US" altLang="x-none" sz="3200" dirty="0" err="1"/>
              <a:t>Subsetting</a:t>
            </a:r>
            <a:endParaRPr lang="de-DE" altLang="zh-TW" sz="3200" dirty="0"/>
          </a:p>
        </p:txBody>
      </p:sp>
    </p:spTree>
    <p:extLst>
      <p:ext uri="{BB962C8B-B14F-4D97-AF65-F5344CB8AC3E}">
        <p14:creationId xmlns:p14="http://schemas.microsoft.com/office/powerpoint/2010/main" val="20193463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38364</TotalTime>
  <Words>924</Words>
  <Application>Microsoft Macintosh PowerPoint</Application>
  <PresentationFormat>On-screen Show (4:3)</PresentationFormat>
  <Paragraphs>141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Comic Sans MS</vt:lpstr>
      <vt:lpstr>Wingdings</vt:lpstr>
      <vt:lpstr>新細明體</vt:lpstr>
      <vt:lpstr>Arial</vt:lpstr>
      <vt:lpstr>Calibri</vt:lpstr>
      <vt:lpstr>Times New Roman</vt:lpstr>
      <vt:lpstr>Office Theme</vt:lpstr>
      <vt:lpstr>Machine Learning Workshop</vt:lpstr>
      <vt:lpstr>R Studio</vt:lpstr>
      <vt:lpstr>primitive (or: atomic) data types in R are:</vt:lpstr>
      <vt:lpstr>variables</vt:lpstr>
      <vt:lpstr>vectors, matrices and arrays</vt:lpstr>
      <vt:lpstr>Lists</vt:lpstr>
      <vt:lpstr>Data frames</vt:lpstr>
      <vt:lpstr>PowerPoint Presentation</vt:lpstr>
      <vt:lpstr>PowerPoint Presentation</vt:lpstr>
      <vt:lpstr>PowerPoint Presentation</vt:lpstr>
      <vt:lpstr>lapply, sapply, apply</vt:lpstr>
      <vt:lpstr>lapply, sapply, apply</vt:lpstr>
      <vt:lpstr>apply</vt:lpstr>
      <vt:lpstr>importing and exporting data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Parag Kulkarni</dc:creator>
  <cp:lastModifiedBy>Dnyaneshwar Dewadkar</cp:lastModifiedBy>
  <cp:revision>285</cp:revision>
  <cp:lastPrinted>2016-09-11T15:12:17Z</cp:lastPrinted>
  <dcterms:created xsi:type="dcterms:W3CDTF">2015-12-01T17:04:48Z</dcterms:created>
  <dcterms:modified xsi:type="dcterms:W3CDTF">2017-09-01T03:32:07Z</dcterms:modified>
</cp:coreProperties>
</file>